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avi" ContentType="video/x-msvide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5" r:id="rId3"/>
    <p:sldId id="266" r:id="rId4"/>
    <p:sldId id="264" r:id="rId5"/>
    <p:sldId id="259" r:id="rId6"/>
    <p:sldId id="263" r:id="rId7"/>
    <p:sldId id="258" r:id="rId8"/>
    <p:sldId id="274" r:id="rId9"/>
    <p:sldId id="262" r:id="rId10"/>
    <p:sldId id="269" r:id="rId11"/>
    <p:sldId id="270" r:id="rId12"/>
    <p:sldId id="267" r:id="rId13"/>
    <p:sldId id="282" r:id="rId14"/>
    <p:sldId id="283" r:id="rId15"/>
    <p:sldId id="280" r:id="rId16"/>
    <p:sldId id="281" r:id="rId17"/>
    <p:sldId id="273" r:id="rId18"/>
    <p:sldId id="272" r:id="rId19"/>
    <p:sldId id="275" r:id="rId20"/>
    <p:sldId id="276" r:id="rId21"/>
    <p:sldId id="277" r:id="rId22"/>
    <p:sldId id="278" r:id="rId23"/>
    <p:sldId id="279" r:id="rId24"/>
    <p:sldId id="271" r:id="rId2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10" d="100"/>
          <a:sy n="110" d="100"/>
        </p:scale>
        <p:origin x="1260" y="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9.png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20.png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emf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7" Type="http://schemas.openxmlformats.org/officeDocument/2006/relationships/image" Target="../media/image30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emf"/><Relationship Id="rId5" Type="http://schemas.openxmlformats.org/officeDocument/2006/relationships/image" Target="../media/image28.emf"/><Relationship Id="rId4" Type="http://schemas.openxmlformats.org/officeDocument/2006/relationships/image" Target="../media/image27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7" Type="http://schemas.openxmlformats.org/officeDocument/2006/relationships/image" Target="../media/image34.emf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emf"/><Relationship Id="rId5" Type="http://schemas.openxmlformats.org/officeDocument/2006/relationships/image" Target="../media/image6.emf"/><Relationship Id="rId4" Type="http://schemas.openxmlformats.org/officeDocument/2006/relationships/image" Target="../media/image5.emf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85800" y="533400"/>
            <a:ext cx="7696200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de-DE" sz="2800" dirty="0"/>
              <a:t>The Down States</a:t>
            </a:r>
          </a:p>
          <a:p>
            <a:pPr>
              <a:lnSpc>
                <a:spcPct val="150000"/>
              </a:lnSpc>
            </a:pPr>
            <a:endParaRPr lang="de-DE" sz="2800" dirty="0"/>
          </a:p>
          <a:p>
            <a:pPr>
              <a:lnSpc>
                <a:spcPct val="150000"/>
              </a:lnSpc>
            </a:pPr>
            <a:r>
              <a:rPr lang="de-DE" sz="2000" dirty="0"/>
              <a:t>Focus:	Activity in </a:t>
            </a:r>
            <a:r>
              <a:rPr lang="de-DE" sz="2000" b="1" dirty="0">
                <a:solidFill>
                  <a:srgbClr val="C00000"/>
                </a:solidFill>
              </a:rPr>
              <a:t>preparatory period </a:t>
            </a:r>
            <a:r>
              <a:rPr lang="de-DE" sz="2000" dirty="0"/>
              <a:t>[cue-off go-on]</a:t>
            </a:r>
          </a:p>
          <a:p>
            <a:pPr>
              <a:lnSpc>
                <a:spcPct val="150000"/>
              </a:lnSpc>
            </a:pPr>
            <a:r>
              <a:rPr lang="de-DE" sz="2000" dirty="0"/>
              <a:t>				and subsequent </a:t>
            </a:r>
            <a:r>
              <a:rPr lang="de-DE" sz="2000" b="1" dirty="0">
                <a:solidFill>
                  <a:srgbClr val="C00000"/>
                </a:solidFill>
              </a:rPr>
              <a:t>reaction time </a:t>
            </a:r>
            <a:r>
              <a:rPr lang="de-DE" sz="2000" dirty="0"/>
              <a:t>(RT)</a:t>
            </a:r>
          </a:p>
          <a:p>
            <a:endParaRPr lang="de-DE" sz="2800" dirty="0"/>
          </a:p>
          <a:p>
            <a:endParaRPr lang="de-DE" sz="2800" dirty="0"/>
          </a:p>
          <a:p>
            <a:endParaRPr lang="de-DE" sz="2800" dirty="0"/>
          </a:p>
        </p:txBody>
      </p:sp>
    </p:spTree>
    <p:extLst>
      <p:ext uri="{BB962C8B-B14F-4D97-AF65-F5344CB8AC3E}">
        <p14:creationId xmlns:p14="http://schemas.microsoft.com/office/powerpoint/2010/main" val="2783279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F5286BB-838F-4A91-A7DE-F727D9247BF6}"/>
              </a:ext>
            </a:extLst>
          </p:cNvPr>
          <p:cNvSpPr txBox="1"/>
          <p:nvPr/>
        </p:nvSpPr>
        <p:spPr>
          <a:xfrm>
            <a:off x="457200" y="535920"/>
            <a:ext cx="6248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/>
              <a:t>Correlation coefficient and distance</a:t>
            </a:r>
          </a:p>
        </p:txBody>
      </p:sp>
      <p:pic>
        <p:nvPicPr>
          <p:cNvPr id="7" name="Picture 2" descr="C:\Users\Jens\Documents\ANDA\analysis\Final presentation\pp_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42" y="1600200"/>
            <a:ext cx="9144635" cy="50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9398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51A7F9D-3044-43F6-A393-00962D4AFC18}"/>
              </a:ext>
            </a:extLst>
          </p:cNvPr>
          <p:cNvSpPr txBox="1"/>
          <p:nvPr/>
        </p:nvSpPr>
        <p:spPr>
          <a:xfrm>
            <a:off x="457200" y="535920"/>
            <a:ext cx="6248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/>
              <a:t>Correlation coefficient and distance</a:t>
            </a:r>
          </a:p>
        </p:txBody>
      </p:sp>
      <p:pic>
        <p:nvPicPr>
          <p:cNvPr id="2050" name="Picture 2" descr="C:\Users\Jens\Documents\ANDA\analysis\Final presentation\pp_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74" y="1600200"/>
            <a:ext cx="9144635" cy="50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93639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7200" y="535920"/>
            <a:ext cx="6248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/>
              <a:t>Spatial Distribution of correlation pairs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6533902" y="915450"/>
            <a:ext cx="1757446" cy="5468382"/>
            <a:chOff x="6533902" y="915450"/>
            <a:chExt cx="1757446" cy="5468382"/>
          </a:xfrm>
        </p:grpSpPr>
        <p:pic>
          <p:nvPicPr>
            <p:cNvPr id="4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6889615">
              <a:off x="5905294" y="1544058"/>
              <a:ext cx="3014662" cy="17574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Right Arrow 5"/>
            <p:cNvSpPr/>
            <p:nvPr/>
          </p:nvSpPr>
          <p:spPr>
            <a:xfrm rot="15321430">
              <a:off x="7219181" y="2937477"/>
              <a:ext cx="893175" cy="228600"/>
            </a:xfrm>
            <a:prstGeom prst="righ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7" name="Picture 3"/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3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6428931">
              <a:off x="5973737" y="4260392"/>
              <a:ext cx="2692136" cy="15547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Rectangle 7"/>
            <p:cNvSpPr/>
            <p:nvPr/>
          </p:nvSpPr>
          <p:spPr>
            <a:xfrm>
              <a:off x="7528968" y="5250993"/>
              <a:ext cx="136800" cy="1368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noFill/>
              </a:endParaRP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61B9F201-1A04-4534-AEAD-FFE829A00CF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22" t="7451" r="50000" b="5932"/>
          <a:stretch/>
        </p:blipFill>
        <p:spPr>
          <a:xfrm>
            <a:off x="1066800" y="1396977"/>
            <a:ext cx="4159516" cy="5446209"/>
          </a:xfrm>
          <a:prstGeom prst="rect">
            <a:avLst/>
          </a:prstGeom>
        </p:spPr>
      </p:pic>
      <p:pic>
        <p:nvPicPr>
          <p:cNvPr id="10" name="Picture 2" descr="C:\Users\Jens\Documents\ANDA\analysis\Final presentation\pp_1.png">
            <a:extLst>
              <a:ext uri="{FF2B5EF4-FFF2-40B4-BE49-F238E27FC236}">
                <a16:creationId xmlns:a16="http://schemas.microsoft.com/office/drawing/2014/main" id="{764DD7BD-DE83-4510-86FA-1EC325AAC4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663" r="40172" b="94984"/>
          <a:stretch/>
        </p:blipFill>
        <p:spPr bwMode="auto">
          <a:xfrm>
            <a:off x="1996244" y="1066800"/>
            <a:ext cx="2300627" cy="330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1936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7200" y="535920"/>
            <a:ext cx="6248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/>
              <a:t>Spatial Distribution of correlation pairs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6533902" y="915450"/>
            <a:ext cx="1757446" cy="5468382"/>
            <a:chOff x="6533902" y="915450"/>
            <a:chExt cx="1757446" cy="5468382"/>
          </a:xfrm>
        </p:grpSpPr>
        <p:pic>
          <p:nvPicPr>
            <p:cNvPr id="4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6889615">
              <a:off x="5905294" y="1544058"/>
              <a:ext cx="3014662" cy="17574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Right Arrow 5"/>
            <p:cNvSpPr/>
            <p:nvPr/>
          </p:nvSpPr>
          <p:spPr>
            <a:xfrm rot="15321430">
              <a:off x="7219181" y="2937477"/>
              <a:ext cx="893175" cy="228600"/>
            </a:xfrm>
            <a:prstGeom prst="righ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7" name="Picture 3"/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3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6428931">
              <a:off x="5973737" y="4260392"/>
              <a:ext cx="2692136" cy="15547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Rectangle 7"/>
            <p:cNvSpPr/>
            <p:nvPr/>
          </p:nvSpPr>
          <p:spPr>
            <a:xfrm>
              <a:off x="7528968" y="5250993"/>
              <a:ext cx="136800" cy="1368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noFill/>
              </a:endParaRP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F665FFB6-B576-4D63-BCFA-5EE598E3163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833" t="7451" r="10834" b="5932"/>
          <a:stretch/>
        </p:blipFill>
        <p:spPr>
          <a:xfrm>
            <a:off x="1676400" y="1219200"/>
            <a:ext cx="3272589" cy="5486400"/>
          </a:xfrm>
          <a:prstGeom prst="rect">
            <a:avLst/>
          </a:prstGeom>
        </p:spPr>
      </p:pic>
      <p:pic>
        <p:nvPicPr>
          <p:cNvPr id="10" name="Picture 2" descr="C:\Users\Jens\Documents\ANDA\analysis\Final presentation\pp_2.png">
            <a:extLst>
              <a:ext uri="{FF2B5EF4-FFF2-40B4-BE49-F238E27FC236}">
                <a16:creationId xmlns:a16="http://schemas.microsoft.com/office/drawing/2014/main" id="{055E3F19-8571-419C-9C66-7B1E0AE4BB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30" r="39305" b="95441"/>
          <a:stretch/>
        </p:blipFill>
        <p:spPr bwMode="auto">
          <a:xfrm>
            <a:off x="1991892" y="990600"/>
            <a:ext cx="2641604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75247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7200" y="535920"/>
            <a:ext cx="6248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/>
              <a:t>Spike-correlations – A closer look (cross-correlation)</a:t>
            </a:r>
          </a:p>
        </p:txBody>
      </p:sp>
    </p:spTree>
    <p:extLst>
      <p:ext uri="{BB962C8B-B14F-4D97-AF65-F5344CB8AC3E}">
        <p14:creationId xmlns:p14="http://schemas.microsoft.com/office/powerpoint/2010/main" val="31588250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914400" y="1194489"/>
            <a:ext cx="7131731" cy="5137581"/>
            <a:chOff x="1216379" y="1132126"/>
            <a:chExt cx="7207931" cy="5192474"/>
          </a:xfrm>
        </p:grpSpPr>
        <p:pic>
          <p:nvPicPr>
            <p:cNvPr id="4" name="PCAmovie_data2_300msWin.avi">
              <a:hlinkClick r:id="" action="ppaction://media"/>
            </p:cNvPr>
            <p:cNvPicPr>
              <a:picLocks noChangeAspect="1"/>
            </p:cNvPicPr>
            <p:nvPr>
              <a:videoFile r:link="rId2"/>
              <p:extLst>
                <p:ext uri="{DAA4B4D4-6D71-4841-9C94-3DE7FCFB9230}">
                  <p14:media xmlns:p14="http://schemas.microsoft.com/office/powerpoint/2010/main" r:embed="rId1"/>
                </p:ext>
              </p:extLst>
            </p:nvPr>
          </p:nvPicPr>
          <p:blipFill rotWithShape="1">
            <a:blip r:embed="rId4"/>
            <a:srcRect l="585" t="-1" b="1941"/>
            <a:stretch/>
          </p:blipFill>
          <p:spPr>
            <a:xfrm>
              <a:off x="1216379" y="1132126"/>
              <a:ext cx="7207931" cy="4748787"/>
            </a:xfrm>
            <a:prstGeom prst="rect">
              <a:avLst/>
            </a:prstGeom>
          </p:spPr>
        </p:pic>
        <p:grpSp>
          <p:nvGrpSpPr>
            <p:cNvPr id="5" name="Group 4"/>
            <p:cNvGrpSpPr/>
            <p:nvPr/>
          </p:nvGrpSpPr>
          <p:grpSpPr>
            <a:xfrm>
              <a:off x="1240283" y="5723437"/>
              <a:ext cx="6865443" cy="601163"/>
              <a:chOff x="637498" y="5995895"/>
              <a:chExt cx="7583192" cy="670235"/>
            </a:xfrm>
          </p:grpSpPr>
          <p:sp>
            <p:nvSpPr>
              <p:cNvPr id="6" name="TextBox 5"/>
              <p:cNvSpPr txBox="1"/>
              <p:nvPr/>
            </p:nvSpPr>
            <p:spPr>
              <a:xfrm>
                <a:off x="637498" y="6019799"/>
                <a:ext cx="42832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err="1"/>
                  <a:t>ts</a:t>
                </a:r>
                <a:r>
                  <a:rPr lang="en-US" dirty="0"/>
                  <a:t>-</a:t>
                </a:r>
              </a:p>
              <a:p>
                <a:r>
                  <a:rPr lang="en-US" dirty="0"/>
                  <a:t>on</a:t>
                </a:r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1371600" y="6001871"/>
                <a:ext cx="50802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err="1"/>
                  <a:t>ws</a:t>
                </a:r>
                <a:r>
                  <a:rPr lang="en-US" dirty="0"/>
                  <a:t>-</a:t>
                </a:r>
              </a:p>
              <a:p>
                <a:r>
                  <a:rPr lang="en-US" dirty="0"/>
                  <a:t>on</a:t>
                </a: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2011080" y="6019799"/>
                <a:ext cx="590226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cue-</a:t>
                </a:r>
              </a:p>
              <a:p>
                <a:r>
                  <a:rPr lang="en-US" dirty="0"/>
                  <a:t>on</a:t>
                </a:r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2544480" y="6019799"/>
                <a:ext cx="590226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cue-</a:t>
                </a:r>
              </a:p>
              <a:p>
                <a:r>
                  <a:rPr lang="en-US" dirty="0"/>
                  <a:t>off</a:t>
                </a:r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4340076" y="6001871"/>
                <a:ext cx="48442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go-</a:t>
                </a:r>
              </a:p>
              <a:p>
                <a:r>
                  <a:rPr lang="en-US" dirty="0"/>
                  <a:t>on</a:t>
                </a: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4860360" y="6013823"/>
                <a:ext cx="3545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err="1"/>
                  <a:t>sr</a:t>
                </a:r>
                <a:endParaRPr lang="en-US" dirty="0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5522256" y="6013823"/>
                <a:ext cx="3834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err="1"/>
                  <a:t>ot</a:t>
                </a:r>
                <a:endParaRPr lang="en-US" dirty="0"/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6629400" y="6001871"/>
                <a:ext cx="4283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do</a:t>
                </a:r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7072660" y="5995895"/>
                <a:ext cx="501676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err="1"/>
                  <a:t>rw</a:t>
                </a:r>
                <a:r>
                  <a:rPr lang="en-US" dirty="0"/>
                  <a:t>-</a:t>
                </a:r>
              </a:p>
              <a:p>
                <a:r>
                  <a:rPr lang="en-US" dirty="0"/>
                  <a:t>on</a:t>
                </a: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7630464" y="6007564"/>
                <a:ext cx="5902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stop</a:t>
                </a:r>
              </a:p>
            </p:txBody>
          </p:sp>
        </p:grpSp>
      </p:grpSp>
      <p:sp>
        <p:nvSpPr>
          <p:cNvPr id="16" name="TextBox 15"/>
          <p:cNvSpPr txBox="1"/>
          <p:nvPr/>
        </p:nvSpPr>
        <p:spPr>
          <a:xfrm>
            <a:off x="8074519" y="1524000"/>
            <a:ext cx="5437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PG</a:t>
            </a:r>
            <a:br>
              <a:rPr lang="en-US" sz="2400" b="1" dirty="0"/>
            </a:br>
            <a:r>
              <a:rPr lang="en-US" sz="2400" b="1" dirty="0">
                <a:solidFill>
                  <a:srgbClr val="FF0000"/>
                </a:solidFill>
              </a:rPr>
              <a:t>SG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51A7F9D-3044-43F6-A393-00962D4AFC18}"/>
              </a:ext>
            </a:extLst>
          </p:cNvPr>
          <p:cNvSpPr txBox="1"/>
          <p:nvPr/>
        </p:nvSpPr>
        <p:spPr>
          <a:xfrm>
            <a:off x="457200" y="535920"/>
            <a:ext cx="6248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/>
              <a:t>PCA clusters over time</a:t>
            </a:r>
          </a:p>
        </p:txBody>
      </p:sp>
    </p:spTree>
    <p:extLst>
      <p:ext uri="{BB962C8B-B14F-4D97-AF65-F5344CB8AC3E}">
        <p14:creationId xmlns:p14="http://schemas.microsoft.com/office/powerpoint/2010/main" val="608825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  <p:bldLst>
      <p:bldP spid="1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1126171" y="1828800"/>
            <a:ext cx="7639554" cy="4200151"/>
            <a:chOff x="934754" y="1981200"/>
            <a:chExt cx="7727877" cy="4200151"/>
          </a:xfrm>
        </p:grpSpPr>
        <p:grpSp>
          <p:nvGrpSpPr>
            <p:cNvPr id="4" name="Group 3"/>
            <p:cNvGrpSpPr/>
            <p:nvPr/>
          </p:nvGrpSpPr>
          <p:grpSpPr>
            <a:xfrm>
              <a:off x="934754" y="5354917"/>
              <a:ext cx="7727877" cy="826434"/>
              <a:chOff x="1154952" y="5498166"/>
              <a:chExt cx="6950774" cy="826434"/>
            </a:xfrm>
          </p:grpSpPr>
          <p:pic>
            <p:nvPicPr>
              <p:cNvPr id="4099" name="Picture 3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91473" r="7679"/>
              <a:stretch/>
            </p:blipFill>
            <p:spPr bwMode="auto">
              <a:xfrm>
                <a:off x="1154952" y="5498166"/>
                <a:ext cx="6753462" cy="44543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grpSp>
            <p:nvGrpSpPr>
              <p:cNvPr id="6" name="Group 5"/>
              <p:cNvGrpSpPr/>
              <p:nvPr/>
            </p:nvGrpSpPr>
            <p:grpSpPr>
              <a:xfrm>
                <a:off x="1240283" y="5723437"/>
                <a:ext cx="6865443" cy="601163"/>
                <a:chOff x="637498" y="5995895"/>
                <a:chExt cx="7583192" cy="670235"/>
              </a:xfrm>
            </p:grpSpPr>
            <p:sp>
              <p:nvSpPr>
                <p:cNvPr id="7" name="TextBox 6"/>
                <p:cNvSpPr txBox="1"/>
                <p:nvPr/>
              </p:nvSpPr>
              <p:spPr>
                <a:xfrm>
                  <a:off x="637498" y="6019799"/>
                  <a:ext cx="428322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err="1"/>
                    <a:t>ts</a:t>
                  </a:r>
                  <a:r>
                    <a:rPr lang="en-US" dirty="0"/>
                    <a:t>-</a:t>
                  </a:r>
                </a:p>
                <a:p>
                  <a:r>
                    <a:rPr lang="en-US" dirty="0"/>
                    <a:t>on</a:t>
                  </a:r>
                </a:p>
              </p:txBody>
            </p:sp>
            <p:sp>
              <p:nvSpPr>
                <p:cNvPr id="8" name="TextBox 7"/>
                <p:cNvSpPr txBox="1"/>
                <p:nvPr/>
              </p:nvSpPr>
              <p:spPr>
                <a:xfrm>
                  <a:off x="1371600" y="6001871"/>
                  <a:ext cx="508024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err="1"/>
                    <a:t>ws</a:t>
                  </a:r>
                  <a:r>
                    <a:rPr lang="en-US" dirty="0"/>
                    <a:t>-</a:t>
                  </a:r>
                </a:p>
                <a:p>
                  <a:r>
                    <a:rPr lang="en-US" dirty="0"/>
                    <a:t>on</a:t>
                  </a:r>
                </a:p>
              </p:txBody>
            </p:sp>
            <p:sp>
              <p:nvSpPr>
                <p:cNvPr id="9" name="TextBox 8"/>
                <p:cNvSpPr txBox="1"/>
                <p:nvPr/>
              </p:nvSpPr>
              <p:spPr>
                <a:xfrm>
                  <a:off x="2011080" y="6019799"/>
                  <a:ext cx="590226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cue-</a:t>
                  </a:r>
                </a:p>
                <a:p>
                  <a:r>
                    <a:rPr lang="en-US" dirty="0"/>
                    <a:t>on</a:t>
                  </a:r>
                </a:p>
              </p:txBody>
            </p:sp>
            <p:sp>
              <p:nvSpPr>
                <p:cNvPr id="10" name="TextBox 9"/>
                <p:cNvSpPr txBox="1"/>
                <p:nvPr/>
              </p:nvSpPr>
              <p:spPr>
                <a:xfrm>
                  <a:off x="2544480" y="6019799"/>
                  <a:ext cx="590226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cue-</a:t>
                  </a:r>
                </a:p>
                <a:p>
                  <a:r>
                    <a:rPr lang="en-US" dirty="0"/>
                    <a:t>off</a:t>
                  </a:r>
                </a:p>
              </p:txBody>
            </p:sp>
            <p:sp>
              <p:nvSpPr>
                <p:cNvPr id="11" name="TextBox 10"/>
                <p:cNvSpPr txBox="1"/>
                <p:nvPr/>
              </p:nvSpPr>
              <p:spPr>
                <a:xfrm>
                  <a:off x="4340076" y="6001871"/>
                  <a:ext cx="484428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go-</a:t>
                  </a:r>
                </a:p>
                <a:p>
                  <a:r>
                    <a:rPr lang="en-US" dirty="0"/>
                    <a:t>on</a:t>
                  </a:r>
                </a:p>
              </p:txBody>
            </p:sp>
            <p:sp>
              <p:nvSpPr>
                <p:cNvPr id="12" name="TextBox 11"/>
                <p:cNvSpPr txBox="1"/>
                <p:nvPr/>
              </p:nvSpPr>
              <p:spPr>
                <a:xfrm>
                  <a:off x="4860360" y="6013823"/>
                  <a:ext cx="35458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err="1"/>
                    <a:t>sr</a:t>
                  </a:r>
                  <a:endParaRPr lang="en-US" dirty="0"/>
                </a:p>
              </p:txBody>
            </p:sp>
            <p:sp>
              <p:nvSpPr>
                <p:cNvPr id="13" name="TextBox 12"/>
                <p:cNvSpPr txBox="1"/>
                <p:nvPr/>
              </p:nvSpPr>
              <p:spPr>
                <a:xfrm>
                  <a:off x="5522256" y="6013823"/>
                  <a:ext cx="38343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err="1"/>
                    <a:t>ot</a:t>
                  </a:r>
                  <a:endParaRPr lang="en-US" dirty="0"/>
                </a:p>
              </p:txBody>
            </p:sp>
            <p:sp>
              <p:nvSpPr>
                <p:cNvPr id="14" name="TextBox 13"/>
                <p:cNvSpPr txBox="1"/>
                <p:nvPr/>
              </p:nvSpPr>
              <p:spPr>
                <a:xfrm>
                  <a:off x="6629400" y="6001871"/>
                  <a:ext cx="42832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do</a:t>
                  </a:r>
                </a:p>
              </p:txBody>
            </p:sp>
            <p:sp>
              <p:nvSpPr>
                <p:cNvPr id="15" name="TextBox 14"/>
                <p:cNvSpPr txBox="1"/>
                <p:nvPr/>
              </p:nvSpPr>
              <p:spPr>
                <a:xfrm>
                  <a:off x="7072660" y="5995895"/>
                  <a:ext cx="501676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err="1"/>
                    <a:t>rw</a:t>
                  </a:r>
                  <a:r>
                    <a:rPr lang="en-US" dirty="0"/>
                    <a:t>-</a:t>
                  </a:r>
                </a:p>
                <a:p>
                  <a:r>
                    <a:rPr lang="en-US" dirty="0"/>
                    <a:t>on</a:t>
                  </a:r>
                </a:p>
              </p:txBody>
            </p:sp>
            <p:sp>
              <p:nvSpPr>
                <p:cNvPr id="16" name="TextBox 15"/>
                <p:cNvSpPr txBox="1"/>
                <p:nvPr/>
              </p:nvSpPr>
              <p:spPr>
                <a:xfrm>
                  <a:off x="7630464" y="6007564"/>
                  <a:ext cx="59022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stop</a:t>
                  </a:r>
                </a:p>
              </p:txBody>
            </p:sp>
          </p:grpSp>
        </p:grpSp>
        <p:pic>
          <p:nvPicPr>
            <p:cNvPr id="4102" name="Picture 6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840" t="9829" r="11337" b="9267"/>
            <a:stretch/>
          </p:blipFill>
          <p:spPr bwMode="auto">
            <a:xfrm>
              <a:off x="1047258" y="1981200"/>
              <a:ext cx="7103429" cy="333281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4101" name="Picture 5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3" r="4040"/>
          <a:stretch/>
        </p:blipFill>
        <p:spPr bwMode="auto">
          <a:xfrm>
            <a:off x="1697132" y="1371600"/>
            <a:ext cx="2953881" cy="2344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TextBox 16"/>
          <p:cNvSpPr txBox="1"/>
          <p:nvPr/>
        </p:nvSpPr>
        <p:spPr>
          <a:xfrm rot="16200000">
            <a:off x="337080" y="3483523"/>
            <a:ext cx="10554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distance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57200" y="535920"/>
            <a:ext cx="6248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Task-related-information last until end of trials</a:t>
            </a:r>
          </a:p>
        </p:txBody>
      </p:sp>
    </p:spTree>
    <p:extLst>
      <p:ext uri="{BB962C8B-B14F-4D97-AF65-F5344CB8AC3E}">
        <p14:creationId xmlns:p14="http://schemas.microsoft.com/office/powerpoint/2010/main" val="2464711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7200" y="535920"/>
            <a:ext cx="62484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/>
              <a:t>Conclusions</a:t>
            </a:r>
          </a:p>
          <a:p>
            <a:endParaRPr lang="de-DE" sz="2000" dirty="0"/>
          </a:p>
          <a:p>
            <a:endParaRPr lang="de-DE" sz="2000" dirty="0"/>
          </a:p>
          <a:p>
            <a:r>
              <a:rPr lang="de-DE" sz="1600" dirty="0"/>
              <a:t>Python is hard</a:t>
            </a:r>
          </a:p>
          <a:p>
            <a:endParaRPr lang="de-DE" sz="1600" dirty="0"/>
          </a:p>
          <a:p>
            <a:r>
              <a:rPr lang="de-DE" sz="1600" dirty="0"/>
              <a:t>Neo is hard</a:t>
            </a:r>
          </a:p>
          <a:p>
            <a:endParaRPr lang="de-DE" sz="1600" dirty="0"/>
          </a:p>
          <a:p>
            <a:r>
              <a:rPr lang="de-DE" sz="1600" dirty="0"/>
              <a:t>Urinals &gt; Bidets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27806776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886200" y="2971800"/>
            <a:ext cx="6248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/>
              <a:t>More data</a:t>
            </a:r>
          </a:p>
        </p:txBody>
      </p:sp>
    </p:spTree>
    <p:extLst>
      <p:ext uri="{BB962C8B-B14F-4D97-AF65-F5344CB8AC3E}">
        <p14:creationId xmlns:p14="http://schemas.microsoft.com/office/powerpoint/2010/main" val="7817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82607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535920"/>
            <a:ext cx="57470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/>
              <a:t>Chain of evidence – Part 1: Dichotomy in the datasets</a:t>
            </a:r>
          </a:p>
        </p:txBody>
      </p:sp>
      <p:pic>
        <p:nvPicPr>
          <p:cNvPr id="3074" name="Picture 2" descr="C:\Users\Jens\Documents\ANDA\analysis\Final presentation\FFvsCVsq_data1b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0" t="6756" r="2629"/>
          <a:stretch/>
        </p:blipFill>
        <p:spPr bwMode="auto">
          <a:xfrm>
            <a:off x="2305050" y="1749628"/>
            <a:ext cx="2025650" cy="175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Jens\Documents\ANDA\analysis\Final presentation\FFvsCVsq_data2b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8" t="8108" r="3511"/>
          <a:stretch/>
        </p:blipFill>
        <p:spPr bwMode="auto">
          <a:xfrm>
            <a:off x="152400" y="1768678"/>
            <a:ext cx="2025650" cy="172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Jens\Documents\ANDA\analysis\Final presentation\FAno_CV_Trial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59" t="11407" r="8485" b="50000"/>
          <a:stretch/>
        </p:blipFill>
        <p:spPr bwMode="auto">
          <a:xfrm>
            <a:off x="4841534" y="1870278"/>
            <a:ext cx="4226266" cy="1663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42518" y="1551801"/>
            <a:ext cx="10454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Data 0, 1, 3, 4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947453" y="1551800"/>
            <a:ext cx="7408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dirty="0"/>
              <a:t>Data 2, 5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34000" y="1551799"/>
            <a:ext cx="10454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Data 0, 1, 3, 4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696200" y="1551796"/>
            <a:ext cx="7408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dirty="0"/>
              <a:t>Data 2, 5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600200" y="1143005"/>
            <a:ext cx="4796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>
                <a:solidFill>
                  <a:srgbClr val="FF0000"/>
                </a:solidFill>
              </a:rPr>
              <a:t>CV²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402263" y="1143006"/>
            <a:ext cx="5879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>
                <a:solidFill>
                  <a:srgbClr val="0070C0"/>
                </a:solidFill>
              </a:rPr>
              <a:t>Fano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057334" y="1143006"/>
            <a:ext cx="4081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vs.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242050" y="1143000"/>
            <a:ext cx="5838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CV2²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102713" y="1143001"/>
            <a:ext cx="5879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Fano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757784" y="1143001"/>
            <a:ext cx="4081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vs.</a:t>
            </a:r>
          </a:p>
        </p:txBody>
      </p:sp>
      <p:pic>
        <p:nvPicPr>
          <p:cNvPr id="16" name="Picture 5" descr="C:\Users\Jens\Documents\ANDA\analysis\Plot\Correlated Neurons - FR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21" t="11806" r="49359" b="7055"/>
          <a:stretch/>
        </p:blipFill>
        <p:spPr bwMode="auto">
          <a:xfrm>
            <a:off x="4992517" y="4483063"/>
            <a:ext cx="3924300" cy="175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5695496" y="3883643"/>
            <a:ext cx="28564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600" dirty="0"/>
              <a:t>Firing Rate vs. RT</a:t>
            </a:r>
          </a:p>
          <a:p>
            <a:pPr algn="ctr"/>
            <a:r>
              <a:rPr lang="de-DE" sz="1200" dirty="0"/>
              <a:t>Number of significantly correlated neurons</a:t>
            </a:r>
            <a:endParaRPr lang="de-DE" sz="1100" dirty="0"/>
          </a:p>
        </p:txBody>
      </p:sp>
      <p:sp>
        <p:nvSpPr>
          <p:cNvPr id="23" name="TextBox 22"/>
          <p:cNvSpPr txBox="1"/>
          <p:nvPr/>
        </p:nvSpPr>
        <p:spPr>
          <a:xfrm>
            <a:off x="6751434" y="6311863"/>
            <a:ext cx="67839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/>
              <a:t>Datasets</a:t>
            </a:r>
          </a:p>
        </p:txBody>
      </p:sp>
      <p:pic>
        <p:nvPicPr>
          <p:cNvPr id="24" name="Picture 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4489022"/>
            <a:ext cx="2209800" cy="16566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" name="Picture 5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1912" y="4489367"/>
            <a:ext cx="2208878" cy="165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6" name="TextBox 25"/>
          <p:cNvSpPr txBox="1"/>
          <p:nvPr/>
        </p:nvSpPr>
        <p:spPr>
          <a:xfrm>
            <a:off x="783156" y="4268734"/>
            <a:ext cx="10454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Data 0, 1, 3, 4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145356" y="4268731"/>
            <a:ext cx="7408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dirty="0"/>
              <a:t>Data 2, 5</a:t>
            </a:r>
          </a:p>
        </p:txBody>
      </p:sp>
      <p:sp>
        <p:nvSpPr>
          <p:cNvPr id="28" name="Rectangle 27"/>
          <p:cNvSpPr/>
          <p:nvPr/>
        </p:nvSpPr>
        <p:spPr>
          <a:xfrm>
            <a:off x="1854425" y="3886246"/>
            <a:ext cx="120097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600" dirty="0"/>
              <a:t>PCA clusters</a:t>
            </a:r>
          </a:p>
        </p:txBody>
      </p:sp>
    </p:spTree>
    <p:extLst>
      <p:ext uri="{BB962C8B-B14F-4D97-AF65-F5344CB8AC3E}">
        <p14:creationId xmlns:p14="http://schemas.microsoft.com/office/powerpoint/2010/main" val="2148456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8" grpId="0"/>
      <p:bldP spid="9" grpId="0"/>
      <p:bldP spid="4" grpId="0"/>
      <p:bldP spid="11" grpId="0"/>
      <p:bldP spid="12" grpId="0"/>
      <p:bldP spid="13" grpId="0"/>
      <p:bldP spid="14" grpId="0"/>
      <p:bldP spid="15" grpId="0"/>
      <p:bldP spid="21" grpId="0"/>
      <p:bldP spid="23" grpId="0"/>
      <p:bldP spid="26" grpId="0"/>
      <p:bldP spid="27" grpId="0"/>
      <p:bldP spid="2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4560" y="3734545"/>
            <a:ext cx="3291840" cy="24678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4180" y="3733529"/>
            <a:ext cx="3291840" cy="24678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200" y="3733529"/>
            <a:ext cx="3291840" cy="24678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4560" y="990600"/>
            <a:ext cx="3291840" cy="24678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8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0360" y="990600"/>
            <a:ext cx="3291840" cy="24678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9" name="Picture 7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200" y="990600"/>
            <a:ext cx="3291840" cy="24678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309501" y="244521"/>
            <a:ext cx="6269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Bin size for </a:t>
            </a:r>
            <a:r>
              <a:rPr lang="en-US" dirty="0" err="1"/>
              <a:t>psth</a:t>
            </a:r>
            <a:r>
              <a:rPr lang="en-US" dirty="0"/>
              <a:t> calculation = 20ms. Time range [</a:t>
            </a:r>
            <a:r>
              <a:rPr lang="en-US" dirty="0" err="1"/>
              <a:t>ts_ON</a:t>
            </a:r>
            <a:r>
              <a:rPr lang="en-US" dirty="0"/>
              <a:t>, cue-ON].</a:t>
            </a:r>
          </a:p>
        </p:txBody>
      </p:sp>
    </p:spTree>
    <p:extLst>
      <p:ext uri="{BB962C8B-B14F-4D97-AF65-F5344CB8AC3E}">
        <p14:creationId xmlns:p14="http://schemas.microsoft.com/office/powerpoint/2010/main" val="38999160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8360" y="3729819"/>
            <a:ext cx="3291840" cy="24678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8460" y="3729819"/>
            <a:ext cx="3291840" cy="24678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1440" y="3729819"/>
            <a:ext cx="3291840" cy="24678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8360" y="986045"/>
            <a:ext cx="3291840" cy="24678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2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8460" y="986045"/>
            <a:ext cx="3291840" cy="24678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3" name="Picture 7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1440" y="986045"/>
            <a:ext cx="3291840" cy="24678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304800" y="240268"/>
            <a:ext cx="6326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Bin size for </a:t>
            </a:r>
            <a:r>
              <a:rPr lang="en-US" dirty="0" err="1"/>
              <a:t>psth</a:t>
            </a:r>
            <a:r>
              <a:rPr lang="en-US" dirty="0"/>
              <a:t> calculation = 20ms. Time range [cue-OFF, go-ON].</a:t>
            </a:r>
          </a:p>
        </p:txBody>
      </p:sp>
    </p:spTree>
    <p:extLst>
      <p:ext uri="{BB962C8B-B14F-4D97-AF65-F5344CB8AC3E}">
        <p14:creationId xmlns:p14="http://schemas.microsoft.com/office/powerpoint/2010/main" val="40496560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60450" y="542925"/>
            <a:ext cx="12185650" cy="5772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195136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60450" y="542925"/>
            <a:ext cx="12185650" cy="5772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7383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C:\Users\Jens\Documents\ANDA\analysis\Plot\Correlated Neurons - CV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2209800"/>
            <a:ext cx="8640001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57200" y="535920"/>
            <a:ext cx="6248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/>
              <a:t>CV2 correlations with RT</a:t>
            </a:r>
          </a:p>
        </p:txBody>
      </p:sp>
    </p:spTree>
    <p:extLst>
      <p:ext uri="{BB962C8B-B14F-4D97-AF65-F5344CB8AC3E}">
        <p14:creationId xmlns:p14="http://schemas.microsoft.com/office/powerpoint/2010/main" val="28797738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535920"/>
            <a:ext cx="6248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/>
              <a:t>Chain of evidence – Part 2: Is it dataset 2 or 5?</a:t>
            </a:r>
          </a:p>
        </p:txBody>
      </p:sp>
      <p:pic>
        <p:nvPicPr>
          <p:cNvPr id="4098" name="Picture 2" descr="C:\Users\Jens\Documents\ANDA\analysis\Final presentation\ISI_data2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72" b="8144"/>
          <a:stretch/>
        </p:blipFill>
        <p:spPr bwMode="auto">
          <a:xfrm>
            <a:off x="914400" y="990600"/>
            <a:ext cx="4744360" cy="2645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Jens\Documents\ANDA\analysis\Final presentation\ISI_data5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72" b="8191"/>
          <a:stretch/>
        </p:blipFill>
        <p:spPr bwMode="auto">
          <a:xfrm>
            <a:off x="914400" y="3909080"/>
            <a:ext cx="4744361" cy="2644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/>
          <p:cNvSpPr txBox="1"/>
          <p:nvPr/>
        </p:nvSpPr>
        <p:spPr>
          <a:xfrm>
            <a:off x="533400" y="990600"/>
            <a:ext cx="9726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600" dirty="0"/>
              <a:t>Dataset 2</a:t>
            </a:r>
            <a:endParaRPr lang="de-DE" sz="1100" dirty="0"/>
          </a:p>
        </p:txBody>
      </p:sp>
      <p:sp>
        <p:nvSpPr>
          <p:cNvPr id="27" name="TextBox 26"/>
          <p:cNvSpPr txBox="1"/>
          <p:nvPr/>
        </p:nvSpPr>
        <p:spPr>
          <a:xfrm>
            <a:off x="533400" y="3886200"/>
            <a:ext cx="9726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600" dirty="0"/>
              <a:t>Dataset 5</a:t>
            </a:r>
            <a:endParaRPr lang="de-DE" sz="1100" dirty="0"/>
          </a:p>
        </p:txBody>
      </p:sp>
      <p:sp>
        <p:nvSpPr>
          <p:cNvPr id="30" name="TextBox 29"/>
          <p:cNvSpPr txBox="1"/>
          <p:nvPr/>
        </p:nvSpPr>
        <p:spPr>
          <a:xfrm rot="16200000">
            <a:off x="457315" y="2299794"/>
            <a:ext cx="5661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100" dirty="0"/>
              <a:t>counts</a:t>
            </a:r>
            <a:endParaRPr lang="de-DE" sz="900" dirty="0"/>
          </a:p>
        </p:txBody>
      </p:sp>
      <p:sp>
        <p:nvSpPr>
          <p:cNvPr id="31" name="TextBox 30"/>
          <p:cNvSpPr txBox="1"/>
          <p:nvPr/>
        </p:nvSpPr>
        <p:spPr>
          <a:xfrm>
            <a:off x="2606453" y="3662174"/>
            <a:ext cx="97494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100" dirty="0"/>
              <a:t>ISI (1 ms bins)</a:t>
            </a:r>
            <a:endParaRPr lang="de-DE" sz="900" dirty="0"/>
          </a:p>
        </p:txBody>
      </p:sp>
      <p:sp>
        <p:nvSpPr>
          <p:cNvPr id="32" name="TextBox 31"/>
          <p:cNvSpPr txBox="1"/>
          <p:nvPr/>
        </p:nvSpPr>
        <p:spPr>
          <a:xfrm rot="16200000">
            <a:off x="457315" y="5165090"/>
            <a:ext cx="5661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100" dirty="0"/>
              <a:t>counts</a:t>
            </a:r>
            <a:endParaRPr lang="de-DE" sz="900" dirty="0"/>
          </a:p>
        </p:txBody>
      </p:sp>
      <p:sp>
        <p:nvSpPr>
          <p:cNvPr id="33" name="TextBox 32"/>
          <p:cNvSpPr txBox="1"/>
          <p:nvPr/>
        </p:nvSpPr>
        <p:spPr>
          <a:xfrm>
            <a:off x="2606453" y="6527470"/>
            <a:ext cx="97494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100" dirty="0"/>
              <a:t>ISI (1 ms bins)</a:t>
            </a:r>
            <a:endParaRPr lang="de-DE" sz="900" dirty="0"/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1655618"/>
            <a:ext cx="1066800" cy="11637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3131" y="4656765"/>
            <a:ext cx="1100138" cy="1148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52666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  <p:bldP spid="30" grpId="0"/>
      <p:bldP spid="31" grpId="0"/>
      <p:bldP spid="32" grpId="0"/>
      <p:bldP spid="3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 descr="C:\Users\Jens\Documents\ANDA\analysis\Plot\Correlated Neurons - F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598" y="2209800"/>
            <a:ext cx="8640001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535920"/>
            <a:ext cx="6248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/>
              <a:t>Correlations Firing Rate vs. Reaction Time – A closer look</a:t>
            </a:r>
          </a:p>
        </p:txBody>
      </p:sp>
    </p:spTree>
    <p:extLst>
      <p:ext uri="{BB962C8B-B14F-4D97-AF65-F5344CB8AC3E}">
        <p14:creationId xmlns:p14="http://schemas.microsoft.com/office/powerpoint/2010/main" val="37540159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294" y="1768034"/>
            <a:ext cx="3014662" cy="17574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457200" y="535920"/>
            <a:ext cx="6248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/>
              <a:t>Correlations Firing Rate vs. Reaction Time – A closer look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3737" y="4312657"/>
            <a:ext cx="2692136" cy="15547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297013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 descr="C:\Users\Jens\Documents\ANDA\analysis\Correlations FR by channel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449"/>
          <a:stretch/>
        </p:blipFill>
        <p:spPr bwMode="auto">
          <a:xfrm>
            <a:off x="-76200" y="454200"/>
            <a:ext cx="4960471" cy="64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/>
          <p:cNvGrpSpPr/>
          <p:nvPr/>
        </p:nvGrpSpPr>
        <p:grpSpPr>
          <a:xfrm>
            <a:off x="5183549" y="1786445"/>
            <a:ext cx="665440" cy="3928555"/>
            <a:chOff x="6382389" y="1542411"/>
            <a:chExt cx="665440" cy="3928555"/>
          </a:xfrm>
        </p:grpSpPr>
        <p:pic>
          <p:nvPicPr>
            <p:cNvPr id="3" name="Picture 3" descr="C:\Users\Jens\Documents\ANDA\analysis\Correlations FR by channel.png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7795" t="11114" r="17577" b="11413"/>
            <a:stretch/>
          </p:blipFill>
          <p:spPr bwMode="auto">
            <a:xfrm>
              <a:off x="6382389" y="1600200"/>
              <a:ext cx="228600" cy="38264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Box 1"/>
            <p:cNvSpPr txBox="1"/>
            <p:nvPr/>
          </p:nvSpPr>
          <p:spPr>
            <a:xfrm>
              <a:off x="6635537" y="1542411"/>
              <a:ext cx="4122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de-DE" sz="1400" dirty="0"/>
                <a:t>0.3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599496" y="3359529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/>
                <a:t>0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540926" y="5163189"/>
              <a:ext cx="50687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de-DE" sz="1400" dirty="0"/>
                <a:t>- 0.3</a:t>
              </a: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457200" y="535920"/>
            <a:ext cx="6248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/>
              <a:t>Correlations Firing Rate vs. Reaction Time – A closer look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6533902" y="915450"/>
            <a:ext cx="1757446" cy="5468382"/>
            <a:chOff x="6533902" y="915450"/>
            <a:chExt cx="1757446" cy="5468382"/>
          </a:xfrm>
        </p:grpSpPr>
        <p:pic>
          <p:nvPicPr>
            <p:cNvPr id="8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6889615">
              <a:off x="5905294" y="1544058"/>
              <a:ext cx="3014662" cy="17574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Right Arrow 8"/>
            <p:cNvSpPr/>
            <p:nvPr/>
          </p:nvSpPr>
          <p:spPr>
            <a:xfrm rot="15321430">
              <a:off x="7219181" y="2937477"/>
              <a:ext cx="893175" cy="228600"/>
            </a:xfrm>
            <a:prstGeom prst="righ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2" name="Picture 3"/>
            <p:cNvPicPr>
              <a:picLocks noChangeAspect="1" noChangeArrowheads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3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6428931">
              <a:off x="5973737" y="4260392"/>
              <a:ext cx="2692136" cy="15547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" name="Rectangle 12"/>
            <p:cNvSpPr/>
            <p:nvPr/>
          </p:nvSpPr>
          <p:spPr>
            <a:xfrm>
              <a:off x="7528968" y="5250993"/>
              <a:ext cx="136800" cy="1368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noFill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01367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Jens\Documents\ANDA\analysis\Correlations FR by channel - sig only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823"/>
          <a:stretch/>
        </p:blipFill>
        <p:spPr bwMode="auto">
          <a:xfrm>
            <a:off x="-76200" y="454200"/>
            <a:ext cx="5001106" cy="64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/>
          <p:cNvGrpSpPr/>
          <p:nvPr/>
        </p:nvGrpSpPr>
        <p:grpSpPr>
          <a:xfrm>
            <a:off x="5183549" y="1786445"/>
            <a:ext cx="665440" cy="3928555"/>
            <a:chOff x="6382389" y="1542411"/>
            <a:chExt cx="665440" cy="3928555"/>
          </a:xfrm>
        </p:grpSpPr>
        <p:pic>
          <p:nvPicPr>
            <p:cNvPr id="4" name="Picture 3" descr="C:\Users\Jens\Documents\ANDA\analysis\Correlations FR by channel.pn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7795" t="11114" r="17577" b="11413"/>
            <a:stretch/>
          </p:blipFill>
          <p:spPr bwMode="auto">
            <a:xfrm>
              <a:off x="6382389" y="1600200"/>
              <a:ext cx="228600" cy="38264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6635537" y="1542411"/>
              <a:ext cx="4122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de-DE" sz="1400" dirty="0"/>
                <a:t>0.3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6599496" y="3359529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/>
                <a:t>0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540926" y="5163189"/>
              <a:ext cx="50687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de-DE" sz="1400" dirty="0"/>
                <a:t>- 0.3</a:t>
              </a: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457200" y="535920"/>
            <a:ext cx="6248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/>
              <a:t>Correlations Firing Rate vs. Reaction Time – A closer look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6533902" y="915450"/>
            <a:ext cx="1757446" cy="5468382"/>
            <a:chOff x="6533902" y="915450"/>
            <a:chExt cx="1757446" cy="5468382"/>
          </a:xfrm>
        </p:grpSpPr>
        <p:pic>
          <p:nvPicPr>
            <p:cNvPr id="12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6889615">
              <a:off x="5905294" y="1544058"/>
              <a:ext cx="3014662" cy="17574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" name="Right Arrow 12"/>
            <p:cNvSpPr/>
            <p:nvPr/>
          </p:nvSpPr>
          <p:spPr>
            <a:xfrm rot="15321430">
              <a:off x="7219181" y="2937477"/>
              <a:ext cx="893175" cy="228600"/>
            </a:xfrm>
            <a:prstGeom prst="righ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4" name="Picture 3"/>
            <p:cNvPicPr>
              <a:picLocks noChangeAspect="1" noChangeArrowheads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3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6428931">
              <a:off x="5973737" y="4260392"/>
              <a:ext cx="2692136" cy="15547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" name="Rectangle 14"/>
            <p:cNvSpPr/>
            <p:nvPr/>
          </p:nvSpPr>
          <p:spPr>
            <a:xfrm>
              <a:off x="7528968" y="5250993"/>
              <a:ext cx="136800" cy="1368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noFill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777740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457200" y="535920"/>
            <a:ext cx="6248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/>
              <a:t>Spike-field coherence</a:t>
            </a:r>
          </a:p>
        </p:txBody>
      </p:sp>
      <p:pic>
        <p:nvPicPr>
          <p:cNvPr id="4099" name="Picture 3" descr="C:\Users\Jens\Documents\ANDA\analysis\Spike-triggered average across all units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15"/>
          <a:stretch/>
        </p:blipFill>
        <p:spPr bwMode="auto">
          <a:xfrm>
            <a:off x="1333500" y="1728563"/>
            <a:ext cx="6477000" cy="4170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1721513" y="5528984"/>
            <a:ext cx="7216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DE" sz="1200" dirty="0"/>
              <a:t>- 100 ms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824868" y="5528425"/>
            <a:ext cx="6399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DE" sz="1200" dirty="0"/>
              <a:t>100 ms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327008" y="5528424"/>
            <a:ext cx="4828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DE" sz="1200" dirty="0"/>
              <a:t>0 ms</a:t>
            </a:r>
          </a:p>
        </p:txBody>
      </p:sp>
    </p:spTree>
    <p:extLst>
      <p:ext uri="{BB962C8B-B14F-4D97-AF65-F5344CB8AC3E}">
        <p14:creationId xmlns:p14="http://schemas.microsoft.com/office/powerpoint/2010/main" val="3182609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Jens\Documents\ANDA\analysis\Spike-field coherence per electrode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952"/>
          <a:stretch/>
        </p:blipFill>
        <p:spPr bwMode="auto">
          <a:xfrm>
            <a:off x="-76200" y="454200"/>
            <a:ext cx="4927873" cy="64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/>
          <p:cNvGrpSpPr/>
          <p:nvPr/>
        </p:nvGrpSpPr>
        <p:grpSpPr>
          <a:xfrm>
            <a:off x="5180413" y="1789582"/>
            <a:ext cx="992497" cy="3886017"/>
            <a:chOff x="5180413" y="1789582"/>
            <a:chExt cx="992497" cy="3886017"/>
          </a:xfrm>
        </p:grpSpPr>
        <p:grpSp>
          <p:nvGrpSpPr>
            <p:cNvPr id="3" name="Group 2"/>
            <p:cNvGrpSpPr/>
            <p:nvPr/>
          </p:nvGrpSpPr>
          <p:grpSpPr>
            <a:xfrm>
              <a:off x="5180413" y="1789582"/>
              <a:ext cx="683851" cy="3884225"/>
              <a:chOff x="6382389" y="1542411"/>
              <a:chExt cx="683851" cy="3884225"/>
            </a:xfrm>
          </p:grpSpPr>
          <p:pic>
            <p:nvPicPr>
              <p:cNvPr id="4" name="Picture 3" descr="C:\Users\Jens\Documents\ANDA\analysis\Correlations FR by channel.png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7795" t="11114" r="17577" b="11413"/>
              <a:stretch/>
            </p:blipFill>
            <p:spPr bwMode="auto">
              <a:xfrm>
                <a:off x="6382389" y="1600200"/>
                <a:ext cx="228600" cy="382643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" name="TextBox 4"/>
              <p:cNvSpPr txBox="1"/>
              <p:nvPr/>
            </p:nvSpPr>
            <p:spPr>
              <a:xfrm>
                <a:off x="6452794" y="1542411"/>
                <a:ext cx="61344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de-DE" sz="1400" dirty="0"/>
                  <a:t>0.01</a:t>
                </a:r>
              </a:p>
            </p:txBody>
          </p:sp>
          <p:sp>
            <p:nvSpPr>
              <p:cNvPr id="6" name="TextBox 5"/>
              <p:cNvSpPr txBox="1"/>
              <p:nvPr/>
            </p:nvSpPr>
            <p:spPr>
              <a:xfrm>
                <a:off x="6599496" y="3359529"/>
                <a:ext cx="27603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400" dirty="0"/>
                  <a:t>0</a:t>
                </a:r>
              </a:p>
            </p:txBody>
          </p:sp>
        </p:grpSp>
        <p:sp>
          <p:nvSpPr>
            <p:cNvPr id="10" name="TextBox 9"/>
            <p:cNvSpPr txBox="1"/>
            <p:nvPr/>
          </p:nvSpPr>
          <p:spPr>
            <a:xfrm>
              <a:off x="5559464" y="5367822"/>
              <a:ext cx="61344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de-DE" sz="1400" dirty="0"/>
                <a:t>- 0.01</a:t>
              </a: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457200" y="535920"/>
            <a:ext cx="6248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/>
              <a:t>Spike-field coherence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6533902" y="915450"/>
            <a:ext cx="1757446" cy="5468382"/>
            <a:chOff x="6533902" y="915450"/>
            <a:chExt cx="1757446" cy="5468382"/>
          </a:xfrm>
        </p:grpSpPr>
        <p:pic>
          <p:nvPicPr>
            <p:cNvPr id="15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6889615">
              <a:off x="5905294" y="1544058"/>
              <a:ext cx="3014662" cy="17574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6" name="Right Arrow 15"/>
            <p:cNvSpPr/>
            <p:nvPr/>
          </p:nvSpPr>
          <p:spPr>
            <a:xfrm rot="15321430">
              <a:off x="7219181" y="2937477"/>
              <a:ext cx="893175" cy="228600"/>
            </a:xfrm>
            <a:prstGeom prst="righ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7" name="Picture 3"/>
            <p:cNvPicPr>
              <a:picLocks noChangeAspect="1" noChangeArrowheads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3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6428931">
              <a:off x="5973737" y="4260392"/>
              <a:ext cx="2692136" cy="15547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" name="Rectangle 17"/>
            <p:cNvSpPr/>
            <p:nvPr/>
          </p:nvSpPr>
          <p:spPr>
            <a:xfrm>
              <a:off x="7528968" y="5250993"/>
              <a:ext cx="136800" cy="1368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noFill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33940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290</Words>
  <Application>Microsoft Office PowerPoint</Application>
  <PresentationFormat>On-screen Show (4:3)</PresentationFormat>
  <Paragraphs>100</Paragraphs>
  <Slides>24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7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Jens</dc:creator>
  <cp:lastModifiedBy>Admin</cp:lastModifiedBy>
  <cp:revision>38</cp:revision>
  <dcterms:created xsi:type="dcterms:W3CDTF">2006-08-16T00:00:00Z</dcterms:created>
  <dcterms:modified xsi:type="dcterms:W3CDTF">2018-03-20T22:21:31Z</dcterms:modified>
</cp:coreProperties>
</file>